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35"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90"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347773491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 name="Shape 4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 name="Shape 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 name="Shape 8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 name="Shape 10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537D3102-AD23-4BFF-87AE-61567A0BE8E3}" type="datetime1">
              <a:rPr lang="en-US" smtClean="0"/>
              <a:t>6/11/2013</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B19053D-4B37-4D7B-8ABF-990319F02EEF}" type="slidenum">
              <a:rPr lang="en-US" smtClean="0"/>
              <a:pPr/>
              <a:t>‹#›</a:t>
            </a:fld>
            <a:endParaRPr lang="en-US" dirty="0"/>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3FABC42-E576-4B96-A2BC-C9DCC9DAE463}" type="datetime1">
              <a:rPr lang="en-US" smtClean="0"/>
              <a:t>6/11/2013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B19053D-4B37-4D7B-8ABF-990319F02EEF}"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2B19053D-4B37-4D7B-8ABF-990319F02EEF}" type="slidenum">
              <a:rPr lang="en-US" smtClean="0"/>
              <a:pPr/>
              <a:t>‹#›</a:t>
            </a:fld>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B9B64A-A574-4632-8FB6-30501D3E1ACB}" type="datetime1">
              <a:rPr lang="en-US" smtClean="0"/>
              <a:t>6/11/2013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3"/>
        <p:cNvGrpSpPr/>
        <p:nvPr/>
      </p:nvGrpSpPr>
      <p:grpSpPr>
        <a:xfrm>
          <a:off x="0" y="0"/>
          <a:ext cx="0" cy="0"/>
          <a:chOff x="0" y="0"/>
          <a:chExt cx="0" cy="0"/>
        </a:xfrm>
      </p:grpSpPr>
      <p:sp>
        <p:nvSpPr>
          <p:cNvPr id="17" name="Shape 1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l" rtl="0">
              <a:spcBef>
                <a:spcPts val="0"/>
              </a:spcBef>
              <a:buSzPct val="100000"/>
              <a:buFont typeface="Georgia"/>
              <a:buNone/>
              <a:defRPr sz="4800" b="0">
                <a:solidFill>
                  <a:schemeClr val="lt1"/>
                </a:solidFill>
                <a:latin typeface="Georgia"/>
                <a:ea typeface="Georgia"/>
                <a:cs typeface="Georgia"/>
                <a:sym typeface="Georgia"/>
              </a:defRPr>
            </a:lvl1pPr>
            <a:lvl2pPr algn="l" rtl="0">
              <a:spcBef>
                <a:spcPts val="0"/>
              </a:spcBef>
              <a:buSzPct val="100000"/>
              <a:buFont typeface="Georgia"/>
              <a:buNone/>
              <a:defRPr sz="4800" b="0">
                <a:solidFill>
                  <a:schemeClr val="lt1"/>
                </a:solidFill>
                <a:latin typeface="Georgia"/>
                <a:ea typeface="Georgia"/>
                <a:cs typeface="Georgia"/>
                <a:sym typeface="Georgia"/>
              </a:defRPr>
            </a:lvl2pPr>
            <a:lvl3pPr algn="l" rtl="0">
              <a:spcBef>
                <a:spcPts val="0"/>
              </a:spcBef>
              <a:buSzPct val="100000"/>
              <a:buFont typeface="Georgia"/>
              <a:buNone/>
              <a:defRPr sz="4800" b="0">
                <a:solidFill>
                  <a:schemeClr val="lt1"/>
                </a:solidFill>
                <a:latin typeface="Georgia"/>
                <a:ea typeface="Georgia"/>
                <a:cs typeface="Georgia"/>
                <a:sym typeface="Georgia"/>
              </a:defRPr>
            </a:lvl3pPr>
            <a:lvl4pPr algn="l" rtl="0">
              <a:spcBef>
                <a:spcPts val="0"/>
              </a:spcBef>
              <a:buSzPct val="100000"/>
              <a:buFont typeface="Georgia"/>
              <a:buNone/>
              <a:defRPr sz="4800" b="0">
                <a:solidFill>
                  <a:schemeClr val="lt1"/>
                </a:solidFill>
                <a:latin typeface="Georgia"/>
                <a:ea typeface="Georgia"/>
                <a:cs typeface="Georgia"/>
                <a:sym typeface="Georgia"/>
              </a:defRPr>
            </a:lvl4pPr>
            <a:lvl5pPr algn="l" rtl="0">
              <a:spcBef>
                <a:spcPts val="0"/>
              </a:spcBef>
              <a:buSzPct val="100000"/>
              <a:buFont typeface="Georgia"/>
              <a:buNone/>
              <a:defRPr sz="4800" b="0">
                <a:solidFill>
                  <a:schemeClr val="lt1"/>
                </a:solidFill>
                <a:latin typeface="Georgia"/>
                <a:ea typeface="Georgia"/>
                <a:cs typeface="Georgia"/>
                <a:sym typeface="Georgia"/>
              </a:defRPr>
            </a:lvl5pPr>
            <a:lvl6pPr algn="l" rtl="0">
              <a:spcBef>
                <a:spcPts val="0"/>
              </a:spcBef>
              <a:buSzPct val="100000"/>
              <a:buFont typeface="Georgia"/>
              <a:buNone/>
              <a:defRPr sz="4800" b="0">
                <a:solidFill>
                  <a:schemeClr val="lt1"/>
                </a:solidFill>
                <a:latin typeface="Georgia"/>
                <a:ea typeface="Georgia"/>
                <a:cs typeface="Georgia"/>
                <a:sym typeface="Georgia"/>
              </a:defRPr>
            </a:lvl6pPr>
            <a:lvl7pPr algn="l" rtl="0">
              <a:spcBef>
                <a:spcPts val="0"/>
              </a:spcBef>
              <a:buSzPct val="100000"/>
              <a:buFont typeface="Georgia"/>
              <a:buNone/>
              <a:defRPr sz="4800" b="0">
                <a:solidFill>
                  <a:schemeClr val="lt1"/>
                </a:solidFill>
                <a:latin typeface="Georgia"/>
                <a:ea typeface="Georgia"/>
                <a:cs typeface="Georgia"/>
                <a:sym typeface="Georgia"/>
              </a:defRPr>
            </a:lvl7pPr>
            <a:lvl8pPr algn="l" rtl="0">
              <a:spcBef>
                <a:spcPts val="0"/>
              </a:spcBef>
              <a:buSzPct val="100000"/>
              <a:buFont typeface="Georgia"/>
              <a:buNone/>
              <a:defRPr sz="4800" b="0">
                <a:solidFill>
                  <a:schemeClr val="lt1"/>
                </a:solidFill>
                <a:latin typeface="Georgia"/>
                <a:ea typeface="Georgia"/>
                <a:cs typeface="Georgia"/>
                <a:sym typeface="Georgia"/>
              </a:defRPr>
            </a:lvl8pPr>
            <a:lvl9pPr algn="l" rtl="0">
              <a:spcBef>
                <a:spcPts val="0"/>
              </a:spcBef>
              <a:buSzPct val="100000"/>
              <a:buFont typeface="Georgia"/>
              <a:buNone/>
              <a:defRPr sz="4800" b="0">
                <a:solidFill>
                  <a:schemeClr val="lt1"/>
                </a:solidFill>
                <a:latin typeface="Georgia"/>
                <a:ea typeface="Georgia"/>
                <a:cs typeface="Georgia"/>
                <a:sym typeface="Georgia"/>
              </a:defRPr>
            </a:lvl9pPr>
          </a:lstStyle>
          <a:p>
            <a:endParaRPr/>
          </a:p>
        </p:txBody>
      </p:sp>
      <p:sp>
        <p:nvSpPr>
          <p:cNvPr id="18" name="Shape 18"/>
          <p:cNvSpPr txBox="1">
            <a:spLocks noGrp="1"/>
          </p:cNvSpPr>
          <p:nvPr>
            <p:ph type="body" idx="1"/>
          </p:nvPr>
        </p:nvSpPr>
        <p:spPr>
          <a:xfrm>
            <a:off x="457200" y="1600200"/>
            <a:ext cx="8229600" cy="4967700"/>
          </a:xfrm>
          <a:prstGeom prst="rect">
            <a:avLst/>
          </a:prstGeom>
          <a:noFill/>
          <a:ln>
            <a:noFill/>
          </a:ln>
        </p:spPr>
        <p:txBody>
          <a:bodyPr lIns="91425" tIns="91425" rIns="91425" b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55F5725-E820-4B2A-A81C-15E6A453397F}" type="datetime1">
              <a:rPr lang="en-US" smtClean="0"/>
              <a:t>6/11/2013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4361688" y="1026372"/>
            <a:ext cx="457200" cy="441325"/>
          </a:xfrm>
        </p:spPr>
        <p:txBody>
          <a:bodyPr/>
          <a:lstStyle/>
          <a:p>
            <a:fld id="{2B19053D-4B37-4D7B-8ABF-990319F02EEF}" type="slidenum">
              <a:rPr lang="en-US" smtClean="0"/>
              <a:pPr/>
              <a:t>‹#›</a:t>
            </a:fld>
            <a:endParaRPr lang="en-US" dirty="0"/>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B68DB90A-5AB2-4BF4-8147-F4CADCC03FE3}" type="datetime1">
              <a:rPr lang="en-US" smtClean="0"/>
              <a:t>6/11/2013</a:t>
            </a:fld>
            <a:endParaRPr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B19053D-4B37-4D7B-8ABF-990319F02EEF}"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FC7ECF7D-CB0D-4FDB-902B-9E5CD56B2F3F}" type="datetime1">
              <a:rPr lang="en-US" smtClean="0"/>
              <a:t>6/11/2013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B19053D-4B37-4D7B-8ABF-990319F02EEF}"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1155614-9033-4786-9235-17DD4EEE6651}" type="datetime1">
              <a:rPr lang="en-US" smtClean="0"/>
              <a:t>6/11/2013</a:t>
            </a:fld>
            <a:endParaRPr lang="en-US" dirty="0"/>
          </a:p>
        </p:txBody>
      </p:sp>
      <p:sp>
        <p:nvSpPr>
          <p:cNvPr id="8" name="Footer Placeholder 7"/>
          <p:cNvSpPr>
            <a:spLocks noGrp="1"/>
          </p:cNvSpPr>
          <p:nvPr>
            <p:ph type="ftr" sz="quarter" idx="11"/>
          </p:nvPr>
        </p:nvSpPr>
        <p:spPr>
          <a:xfrm>
            <a:off x="304800" y="6409944"/>
            <a:ext cx="3581400" cy="365760"/>
          </a:xfrm>
        </p:spPr>
        <p:txBody>
          <a:bodyPr/>
          <a:lstStyle/>
          <a:p>
            <a:endParaRPr lang="en-US" dirty="0"/>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2B19053D-4B37-4D7B-8ABF-990319F02EEF}"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3DFD299-E27D-455F-9667-E019E6CEA2DD}" type="datetime1">
              <a:rPr lang="en-US" smtClean="0"/>
              <a:t>6/11/2013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4343400" y="1036020"/>
            <a:ext cx="457200" cy="441325"/>
          </a:xfrm>
        </p:spPr>
        <p:txBody>
          <a:bodyPr/>
          <a:lstStyle/>
          <a:p>
            <a:fld id="{2B19053D-4B37-4D7B-8ABF-990319F02EE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83CAA9CB-1752-48C5-8105-E376DCE212C0}" type="datetime1">
              <a:rPr lang="en-US" smtClean="0"/>
              <a:t>6/11/2013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B19053D-4B37-4D7B-8ABF-990319F02EE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2B19053D-4B37-4D7B-8ABF-990319F02EEF}" type="slidenum">
              <a:rPr lang="en-US" smtClean="0"/>
              <a:pPr/>
              <a:t>‹#›</a:t>
            </a:fld>
            <a:endParaRPr lang="en-US" dirty="0"/>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01F1C62-8F5A-4581-84EA-8C88B3391AE6}" type="datetime1">
              <a:rPr lang="en-US" smtClean="0"/>
              <a:t>6/11/2013</a:t>
            </a:fld>
            <a:endParaRPr lang="en-US" dirty="0"/>
          </a:p>
        </p:txBody>
      </p:sp>
      <p:sp>
        <p:nvSpPr>
          <p:cNvPr id="6" name="Footer Placeholder 5"/>
          <p:cNvSpPr>
            <a:spLocks noGrp="1"/>
          </p:cNvSpPr>
          <p:nvPr>
            <p:ph type="ftr" sz="quarter" idx="11"/>
          </p:nvPr>
        </p:nvSpPr>
        <p:spPr>
          <a:xfrm>
            <a:off x="301752" y="6410848"/>
            <a:ext cx="3383280" cy="365760"/>
          </a:xfrm>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2B19053D-4B37-4D7B-8ABF-990319F02EEF}" type="slidenum">
              <a:rPr lang="en-US" smtClean="0"/>
              <a:pPr/>
              <a:t>‹#›</a:t>
            </a:fld>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75A98DDE-8CD0-4E97-98D0-8F413940748F}" type="datetime1">
              <a:rPr lang="en-US" smtClean="0"/>
              <a:t>6/11/2013</a:t>
            </a:fld>
            <a:endParaRPr lang="en-US" dirty="0"/>
          </a:p>
        </p:txBody>
      </p:sp>
      <p:sp>
        <p:nvSpPr>
          <p:cNvPr id="6" name="Footer Placeholder 5"/>
          <p:cNvSpPr>
            <a:spLocks noGrp="1"/>
          </p:cNvSpPr>
          <p:nvPr>
            <p:ph type="ftr" sz="quarter" idx="11"/>
          </p:nvPr>
        </p:nvSpPr>
        <p:spPr>
          <a:xfrm>
            <a:off x="301752" y="6410848"/>
            <a:ext cx="3584448" cy="36576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34BB6B48-E8B6-492E-B5F2-B7A73A7469AD}" type="datetime1">
              <a:rPr lang="en-US" smtClean="0"/>
              <a:t>6/11/2013</a:t>
            </a:fld>
            <a:endParaRPr lang="en-US" dirty="0"/>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dirty="0"/>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2B19053D-4B37-4D7B-8ABF-990319F02EEF}" type="slidenum">
              <a:rPr lang="en-US" smtClean="0"/>
              <a:pPr/>
              <a:t>‹#›</a:t>
            </a:fld>
            <a:endParaRPr lang="en-US" dirty="0"/>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4436" r:id="rId1"/>
    <p:sldLayoutId id="2147484437" r:id="rId2"/>
    <p:sldLayoutId id="2147484438" r:id="rId3"/>
    <p:sldLayoutId id="2147484439" r:id="rId4"/>
    <p:sldLayoutId id="2147484440" r:id="rId5"/>
    <p:sldLayoutId id="2147484441" r:id="rId6"/>
    <p:sldLayoutId id="2147484442" r:id="rId7"/>
    <p:sldLayoutId id="2147484443" r:id="rId8"/>
    <p:sldLayoutId id="2147484444" r:id="rId9"/>
    <p:sldLayoutId id="2147484445" r:id="rId10"/>
    <p:sldLayoutId id="2147484446" r:id="rId11"/>
    <p:sldLayoutId id="2147484447" r:id="rId12"/>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hyperlink" Target="http://www.youtube.com/watch?v=NrM8ivhU8bg"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NrM8ivhU8bg" TargetMode="External"/><Relationship Id="rId7" Type="http://schemas.openxmlformats.org/officeDocument/2006/relationships/hyperlink" Target="http://www.marketing91.com/societal-marketing-concept/" TargetMode="External"/><Relationship Id="rId2" Type="http://schemas.openxmlformats.org/officeDocument/2006/relationships/hyperlink" Target="http://www.youtube.com/watch?v=omBfg3UwkYM" TargetMode="External"/><Relationship Id="rId1" Type="http://schemas.openxmlformats.org/officeDocument/2006/relationships/slideLayout" Target="../slideLayouts/slideLayout12.xml"/><Relationship Id="rId6" Type="http://schemas.openxmlformats.org/officeDocument/2006/relationships/hyperlink" Target="http://www.businessdictionary.com/definition/societal-marketing.html" TargetMode="External"/><Relationship Id="rId5" Type="http://schemas.openxmlformats.org/officeDocument/2006/relationships/hyperlink" Target="http://www.dove.ca/en/Social-Mission/default.aspx" TargetMode="External"/><Relationship Id="rId4" Type="http://schemas.openxmlformats.org/officeDocument/2006/relationships/hyperlink" Target="http://www.thebodyshop.ca/en/values/index.aspx"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http://3.bp.blogspot.com/-EZOq7XmwoyQ/Tl02NJlmWFI/AAAAAAAABFY/SXi6WKstqtg/s1600/Water+drops+on+leaf+001.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www.tallahasseegrapevine.com/file/sns_uploads/847/images/grocery-store-checkout-customer.jp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ak9.picdn.net/shutterstock/videos/2729375/preview/stock-footage-caucasian-female-lecturer-and-young-university-students-e-learning-online-education-system.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iYhCn0jf46U"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40" name="Shape 40"/>
          <p:cNvSpPr txBox="1">
            <a:spLocks noGrp="1"/>
          </p:cNvSpPr>
          <p:nvPr>
            <p:ph type="subTitle" idx="1"/>
          </p:nvPr>
        </p:nvSpPr>
        <p:spPr>
          <a:prstGeom prst="rect">
            <a:avLst/>
          </a:prstGeom>
        </p:spPr>
        <p:txBody>
          <a:bodyPr lIns="91425" tIns="91425" rIns="91425" bIns="91425" anchor="t" anchorCtr="0">
            <a:noAutofit/>
          </a:bodyPr>
          <a:lstStyle/>
          <a:p>
            <a:pPr>
              <a:buNone/>
            </a:pPr>
            <a:r>
              <a:rPr lang="en"/>
              <a:t>Zoë Brimacombe</a:t>
            </a:r>
          </a:p>
        </p:txBody>
      </p:sp>
      <p:sp>
        <p:nvSpPr>
          <p:cNvPr id="39" name="Shape 39"/>
          <p:cNvSpPr txBox="1">
            <a:spLocks noGrp="1"/>
          </p:cNvSpPr>
          <p:nvPr>
            <p:ph type="ctrTitle"/>
          </p:nvPr>
        </p:nvSpPr>
        <p:spPr>
          <a:xfrm>
            <a:off x="685800" y="2319725"/>
            <a:ext cx="7772400" cy="1650599"/>
          </a:xfrm>
          <a:prstGeom prst="rect">
            <a:avLst/>
          </a:prstGeom>
        </p:spPr>
        <p:txBody>
          <a:bodyPr lIns="91425" tIns="91425" rIns="91425" bIns="91425" anchor="b" anchorCtr="0">
            <a:noAutofit/>
          </a:bodyPr>
          <a:lstStyle/>
          <a:p>
            <a:pPr>
              <a:buNone/>
            </a:pPr>
            <a:r>
              <a:rPr lang="en" dirty="0">
                <a:latin typeface="AACHRISTINA" pitchFamily="18" charset="0"/>
                <a:ea typeface="Syncopate"/>
                <a:cs typeface="Syncopate"/>
                <a:sym typeface="Syncopate"/>
              </a:rPr>
              <a:t>Societal Marketing</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57200" y="457200"/>
            <a:ext cx="8229600" cy="1143000"/>
          </a:xfrm>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The </a:t>
            </a:r>
            <a:r>
              <a:rPr lang="en" dirty="0" smtClean="0">
                <a:solidFill>
                  <a:schemeClr val="accent1">
                    <a:lumMod val="40000"/>
                    <a:lumOff val="60000"/>
                  </a:schemeClr>
                </a:solidFill>
                <a:latin typeface="AAMASTERMIND" pitchFamily="18" charset="0"/>
                <a:ea typeface="Syncopate"/>
                <a:cs typeface="Syncopate"/>
                <a:sym typeface="Syncopate"/>
              </a:rPr>
              <a:t>Body </a:t>
            </a:r>
            <a:r>
              <a:rPr lang="en" dirty="0">
                <a:solidFill>
                  <a:schemeClr val="accent1">
                    <a:lumMod val="40000"/>
                    <a:lumOff val="60000"/>
                  </a:schemeClr>
                </a:solidFill>
                <a:latin typeface="AAMASTERMIND" pitchFamily="18" charset="0"/>
                <a:ea typeface="Syncopate"/>
                <a:cs typeface="Syncopate"/>
                <a:sym typeface="Syncopate"/>
              </a:rPr>
              <a:t>Shop Continued </a:t>
            </a:r>
            <a:r>
              <a:rPr lang="en" dirty="0">
                <a:latin typeface="AAMASTERMIND" pitchFamily="18" charset="0"/>
                <a:ea typeface="Syncopate"/>
                <a:cs typeface="Syncopate"/>
                <a:sym typeface="Syncopate"/>
              </a:rPr>
              <a:t>(2)</a:t>
            </a:r>
          </a:p>
        </p:txBody>
      </p:sp>
      <p:sp>
        <p:nvSpPr>
          <p:cNvPr id="109" name="Shape 109"/>
          <p:cNvSpPr txBox="1">
            <a:spLocks noGrp="1"/>
          </p:cNvSpPr>
          <p:nvPr>
            <p:ph type="body" idx="1"/>
          </p:nvPr>
        </p:nvSpPr>
        <p:spPr>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a:t>Self Esteem (They use positive images in their marketing, have a program called LOVE: Learning is of Value to Everyone which provide education and workshops to their staff, and have a global volunteering policy which gives their staff a minimum of three paid days off to volunteer each year)</a:t>
            </a:r>
          </a:p>
          <a:p>
            <a:pPr marL="457200" lvl="0" indent="-419100" rtl="0">
              <a:buClr>
                <a:schemeClr val="dk1"/>
              </a:buClr>
              <a:buSzPct val="166666"/>
              <a:buFont typeface="Arial"/>
              <a:buChar char="•"/>
            </a:pPr>
            <a:r>
              <a:rPr lang="en"/>
              <a:t>Protect The Planet (The Body Shop is heavily involved in various conservation efforts)</a:t>
            </a:r>
          </a:p>
          <a:p>
            <a:endParaRPr lang="en"/>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9">
                                            <p:txEl>
                                              <p:pRg st="0" end="0"/>
                                            </p:txEl>
                                          </p:spTgt>
                                        </p:tgtEl>
                                        <p:attrNameLst>
                                          <p:attrName>style.visibility</p:attrName>
                                        </p:attrNameLst>
                                      </p:cBhvr>
                                      <p:to>
                                        <p:strVal val="visible"/>
                                      </p:to>
                                    </p:set>
                                    <p:anim calcmode="lin" valueType="num">
                                      <p:cBhvr additive="base">
                                        <p:cTn id="7" dur="1000"/>
                                        <p:tgtEl>
                                          <p:spTgt spid="109">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9">
                                            <p:txEl>
                                              <p:pRg st="1" end="1"/>
                                            </p:txEl>
                                          </p:spTgt>
                                        </p:tgtEl>
                                        <p:attrNameLst>
                                          <p:attrName>style.visibility</p:attrName>
                                        </p:attrNameLst>
                                      </p:cBhvr>
                                      <p:to>
                                        <p:strVal val="visible"/>
                                      </p:to>
                                    </p:set>
                                    <p:anim calcmode="lin" valueType="num">
                                      <p:cBhvr additive="base">
                                        <p:cTn id="12" dur="1000"/>
                                        <p:tgtEl>
                                          <p:spTgt spid="109">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9">
                                            <p:txEl>
                                              <p:pRg st="2" end="2"/>
                                            </p:txEl>
                                          </p:spTgt>
                                        </p:tgtEl>
                                        <p:attrNameLst>
                                          <p:attrName>style.visibility</p:attrName>
                                        </p:attrNameLst>
                                      </p:cBhvr>
                                      <p:to>
                                        <p:strVal val="visible"/>
                                      </p:to>
                                    </p:set>
                                    <p:anim calcmode="lin" valueType="num">
                                      <p:cBhvr additive="base">
                                        <p:cTn id="17" dur="1000"/>
                                        <p:tgtEl>
                                          <p:spTgt spid="109">
                                            <p:txEl>
                                              <p:pRg st="2" end="2"/>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457200" y="228600"/>
            <a:ext cx="8229600" cy="1143000"/>
          </a:xfrm>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The</a:t>
            </a:r>
            <a:r>
              <a:rPr lang="en" dirty="0">
                <a:latin typeface="AAMASTERMIND" pitchFamily="18" charset="0"/>
                <a:ea typeface="Syncopate"/>
                <a:cs typeface="Syncopate"/>
                <a:sym typeface="Syncopate"/>
              </a:rPr>
              <a:t> </a:t>
            </a:r>
            <a:r>
              <a:rPr lang="en" dirty="0">
                <a:solidFill>
                  <a:schemeClr val="accent1">
                    <a:lumMod val="40000"/>
                    <a:lumOff val="60000"/>
                  </a:schemeClr>
                </a:solidFill>
                <a:latin typeface="AAMASTERMIND" pitchFamily="18" charset="0"/>
                <a:ea typeface="Syncopate"/>
                <a:cs typeface="Syncopate"/>
                <a:sym typeface="Syncopate"/>
              </a:rPr>
              <a:t>Body Shop's Campaigns</a:t>
            </a:r>
          </a:p>
        </p:txBody>
      </p:sp>
      <p:sp>
        <p:nvSpPr>
          <p:cNvPr id="115" name="Shape 115"/>
          <p:cNvSpPr txBox="1">
            <a:spLocks noGrp="1"/>
          </p:cNvSpPr>
          <p:nvPr>
            <p:ph type="body" idx="1"/>
          </p:nvPr>
        </p:nvSpPr>
        <p:spPr>
          <a:xfrm>
            <a:off x="2976225" y="1600200"/>
            <a:ext cx="5710499" cy="2955900"/>
          </a:xfrm>
          <a:prstGeom prst="rect">
            <a:avLst/>
          </a:prstGeom>
        </p:spPr>
        <p:txBody>
          <a:bodyPr lIns="91425" tIns="91425" rIns="91425" bIns="91425" anchor="t" anchorCtr="0">
            <a:noAutofit/>
          </a:bodyPr>
          <a:lstStyle/>
          <a:p>
            <a:pPr algn="ctr">
              <a:buNone/>
            </a:pPr>
            <a:r>
              <a:rPr lang="en" sz="1800"/>
              <a:t>They created a doll called Ruby, intended to celebrate different-sized women and support positive body image</a:t>
            </a:r>
          </a:p>
        </p:txBody>
      </p:sp>
      <p:sp>
        <p:nvSpPr>
          <p:cNvPr id="116" name="Shape 116"/>
          <p:cNvSpPr/>
          <p:nvPr/>
        </p:nvSpPr>
        <p:spPr>
          <a:xfrm>
            <a:off x="457200" y="1600200"/>
            <a:ext cx="2412824" cy="3628650"/>
          </a:xfrm>
          <a:prstGeom prst="rect">
            <a:avLst/>
          </a:prstGeom>
          <a:blipFill>
            <a:blip r:embed="rId3"/>
            <a:stretch>
              <a:fillRect/>
            </a:stretch>
          </a:blipFill>
        </p:spPr>
      </p:sp>
      <p:sp>
        <p:nvSpPr>
          <p:cNvPr id="117" name="Shape 117"/>
          <p:cNvSpPr txBox="1"/>
          <p:nvPr/>
        </p:nvSpPr>
        <p:spPr>
          <a:xfrm>
            <a:off x="457162" y="5228850"/>
            <a:ext cx="2412900" cy="460200"/>
          </a:xfrm>
          <a:prstGeom prst="rect">
            <a:avLst/>
          </a:prstGeom>
          <a:noFill/>
        </p:spPr>
        <p:txBody>
          <a:bodyPr lIns="91425" tIns="91425" rIns="91425" bIns="91425" anchor="t" anchorCtr="0">
            <a:noAutofit/>
          </a:bodyPr>
          <a:lstStyle/>
          <a:p>
            <a:pPr>
              <a:buNone/>
            </a:pPr>
            <a:r>
              <a:rPr lang="en" sz="800"/>
              <a:t>http://absenceofalternatives.com/wp-content/uploads/2011/06/The-Body-Shop-anti-barbie-ad.jpg</a:t>
            </a:r>
          </a:p>
        </p:txBody>
      </p:sp>
      <p:cxnSp>
        <p:nvCxnSpPr>
          <p:cNvPr id="119" name="Shape 119"/>
          <p:cNvCxnSpPr/>
          <p:nvPr/>
        </p:nvCxnSpPr>
        <p:spPr>
          <a:xfrm flipH="1">
            <a:off x="3173725" y="2465925"/>
            <a:ext cx="2135699" cy="117899"/>
          </a:xfrm>
          <a:prstGeom prst="straightConnector1">
            <a:avLst/>
          </a:prstGeom>
          <a:noFill/>
          <a:ln w="19050" cap="flat">
            <a:solidFill>
              <a:schemeClr val="dk2"/>
            </a:solidFill>
            <a:prstDash val="solid"/>
            <a:round/>
            <a:headEnd type="none" w="lg" len="lg"/>
            <a:tailEnd type="triangle" w="lg" len="lg"/>
          </a:ln>
        </p:spPr>
      </p:cxnSp>
      <p:sp>
        <p:nvSpPr>
          <p:cNvPr id="120" name="Shape 120"/>
          <p:cNvSpPr txBox="1"/>
          <p:nvPr/>
        </p:nvSpPr>
        <p:spPr>
          <a:xfrm>
            <a:off x="3072239" y="5063851"/>
            <a:ext cx="5816699" cy="625199"/>
          </a:xfrm>
          <a:prstGeom prst="rect">
            <a:avLst/>
          </a:prstGeom>
          <a:noFill/>
        </p:spPr>
        <p:txBody>
          <a:bodyPr lIns="91425" tIns="91425" rIns="91425" bIns="91425" anchor="t" anchorCtr="0">
            <a:noAutofit/>
          </a:bodyPr>
          <a:lstStyle/>
          <a:p>
            <a:pPr algn="ctr">
              <a:buNone/>
            </a:pPr>
            <a:r>
              <a:rPr lang="en" sz="1800" dirty="0">
                <a:latin typeface="Georgia"/>
                <a:ea typeface="Georgia"/>
                <a:cs typeface="Georgia"/>
                <a:sym typeface="Georgia"/>
              </a:rPr>
              <a:t>This video shows one of their many community fair trade initiatives</a:t>
            </a:r>
          </a:p>
        </p:txBody>
      </p:sp>
      <p:sp>
        <p:nvSpPr>
          <p:cNvPr id="3" name="TextBox 2"/>
          <p:cNvSpPr txBox="1"/>
          <p:nvPr/>
        </p:nvSpPr>
        <p:spPr>
          <a:xfrm>
            <a:off x="3962399" y="4572000"/>
            <a:ext cx="4036381" cy="307777"/>
          </a:xfrm>
          <a:prstGeom prst="rect">
            <a:avLst/>
          </a:prstGeom>
          <a:noFill/>
        </p:spPr>
        <p:txBody>
          <a:bodyPr wrap="square" rtlCol="0">
            <a:spAutoFit/>
          </a:bodyPr>
          <a:lstStyle/>
          <a:p>
            <a:r>
              <a:rPr lang="en-US" dirty="0">
                <a:hlinkClick r:id="rId4"/>
              </a:rPr>
              <a:t>http://www.youtube.com/watch?v=NrM8ivhU8bg</a:t>
            </a:r>
            <a:endParaRPr 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1000"/>
                                        <p:tgtEl>
                                          <p:spTgt spid="115"/>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0"/>
                                  </p:stCondLst>
                                  <p:childTnLst>
                                    <p:set>
                                      <p:cBhvr>
                                        <p:cTn id="9" dur="1" fill="hold">
                                          <p:stCondLst>
                                            <p:cond delay="0"/>
                                          </p:stCondLst>
                                        </p:cTn>
                                        <p:tgtEl>
                                          <p:spTgt spid="119"/>
                                        </p:tgtEl>
                                        <p:attrNameLst>
                                          <p:attrName>style.visibility</p:attrName>
                                        </p:attrNameLst>
                                      </p:cBhvr>
                                      <p:to>
                                        <p:strVal val="visible"/>
                                      </p:to>
                                    </p:set>
                                    <p:anim calcmode="lin" valueType="num">
                                      <p:cBhvr additive="base">
                                        <p:cTn id="10" dur="1000"/>
                                        <p:tgtEl>
                                          <p:spTgt spid="119"/>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fade">
                                      <p:cBhvr>
                                        <p:cTn id="13" dur="1000"/>
                                        <p:tgtEl>
                                          <p:spTgt spid="116"/>
                                        </p:tgtEl>
                                      </p:cBhvr>
                                    </p:animEffect>
                                  </p:childTnLst>
                                </p:cTn>
                              </p:par>
                              <p:par>
                                <p:cTn id="14" presetID="10" presetClass="entr" presetSubtype="0" fill="hold" nodeType="withEffect">
                                  <p:stCondLst>
                                    <p:cond delay="0"/>
                                  </p:stCondLst>
                                  <p:childTnLst>
                                    <p:set>
                                      <p:cBhvr>
                                        <p:cTn id="15" dur="1" fill="hold">
                                          <p:stCondLst>
                                            <p:cond delay="0"/>
                                          </p:stCondLst>
                                        </p:cTn>
                                        <p:tgtEl>
                                          <p:spTgt spid="117"/>
                                        </p:tgtEl>
                                        <p:attrNameLst>
                                          <p:attrName>style.visibility</p:attrName>
                                        </p:attrNameLst>
                                      </p:cBhvr>
                                      <p:to>
                                        <p:strVal val="visible"/>
                                      </p:to>
                                    </p:set>
                                    <p:animEffect transition="in" filter="fade">
                                      <p:cBhvr>
                                        <p:cTn id="16" dur="1000"/>
                                        <p:tgtEl>
                                          <p:spTgt spid="1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944563"/>
          </a:xfrm>
        </p:spPr>
        <p:txBody>
          <a:bodyPr/>
          <a:lstStyle/>
          <a:p>
            <a:pPr algn="r"/>
            <a:r>
              <a:rPr lang="en-US" dirty="0" smtClean="0">
                <a:solidFill>
                  <a:schemeClr val="accent1">
                    <a:lumMod val="40000"/>
                    <a:lumOff val="60000"/>
                  </a:schemeClr>
                </a:solidFill>
                <a:latin typeface="AAMASTERMIND" pitchFamily="18" charset="0"/>
              </a:rPr>
              <a:t>References</a:t>
            </a:r>
            <a:endParaRPr lang="en-US" dirty="0">
              <a:solidFill>
                <a:schemeClr val="accent1">
                  <a:lumMod val="40000"/>
                  <a:lumOff val="60000"/>
                </a:schemeClr>
              </a:solidFill>
              <a:latin typeface="AAMASTERMIND" pitchFamily="18" charset="0"/>
            </a:endParaRPr>
          </a:p>
        </p:txBody>
      </p:sp>
      <p:sp>
        <p:nvSpPr>
          <p:cNvPr id="3" name="Text Placeholder 2"/>
          <p:cNvSpPr>
            <a:spLocks noGrp="1"/>
          </p:cNvSpPr>
          <p:nvPr>
            <p:ph type="body" idx="1"/>
          </p:nvPr>
        </p:nvSpPr>
        <p:spPr>
          <a:xfrm>
            <a:off x="457200" y="1524000"/>
            <a:ext cx="8229600" cy="4648200"/>
          </a:xfrm>
        </p:spPr>
        <p:txBody>
          <a:bodyPr>
            <a:normAutofit lnSpcReduction="10000"/>
          </a:bodyPr>
          <a:lstStyle/>
          <a:p>
            <a:r>
              <a:rPr lang="en-US" dirty="0">
                <a:hlinkClick r:id="rId2"/>
              </a:rPr>
              <a:t>http://</a:t>
            </a:r>
            <a:r>
              <a:rPr lang="en-US" dirty="0" smtClean="0">
                <a:hlinkClick r:id="rId2"/>
              </a:rPr>
              <a:t>www.youtube.com/watch?v=omBfg3UwkYM</a:t>
            </a:r>
            <a:endParaRPr lang="en-US" dirty="0"/>
          </a:p>
          <a:p>
            <a:r>
              <a:rPr lang="en-US" dirty="0">
                <a:hlinkClick r:id="rId3"/>
              </a:rPr>
              <a:t>http://</a:t>
            </a:r>
            <a:r>
              <a:rPr lang="en-US" dirty="0" smtClean="0">
                <a:hlinkClick r:id="rId3"/>
              </a:rPr>
              <a:t>www.youtube.com/watch?v=NrM8ivhU8bg</a:t>
            </a:r>
            <a:endParaRPr lang="en-US" dirty="0" smtClean="0"/>
          </a:p>
          <a:p>
            <a:r>
              <a:rPr lang="en-US" dirty="0">
                <a:hlinkClick r:id="rId4"/>
              </a:rPr>
              <a:t>http://</a:t>
            </a:r>
            <a:r>
              <a:rPr lang="en-US" dirty="0" smtClean="0">
                <a:hlinkClick r:id="rId4"/>
              </a:rPr>
              <a:t>www.thebodyshop.ca/en/values/index.aspx</a:t>
            </a:r>
            <a:endParaRPr lang="en-US" dirty="0" smtClean="0"/>
          </a:p>
          <a:p>
            <a:r>
              <a:rPr lang="en-US" dirty="0">
                <a:hlinkClick r:id="rId5"/>
              </a:rPr>
              <a:t>http://</a:t>
            </a:r>
            <a:r>
              <a:rPr lang="en-US" dirty="0" smtClean="0">
                <a:hlinkClick r:id="rId5"/>
              </a:rPr>
              <a:t>www.dove.ca/en/Social-Mission/default.aspx</a:t>
            </a:r>
            <a:endParaRPr lang="en-US" dirty="0" smtClean="0"/>
          </a:p>
          <a:p>
            <a:r>
              <a:rPr lang="en-US" dirty="0">
                <a:hlinkClick r:id="rId6"/>
              </a:rPr>
              <a:t>http://</a:t>
            </a:r>
            <a:r>
              <a:rPr lang="en-US" dirty="0" smtClean="0">
                <a:hlinkClick r:id="rId6"/>
              </a:rPr>
              <a:t>www.businessdictionary.com/definition/societal-marketing.html</a:t>
            </a:r>
            <a:endParaRPr lang="en-US" dirty="0" smtClean="0"/>
          </a:p>
          <a:p>
            <a:r>
              <a:rPr lang="en-US" dirty="0">
                <a:hlinkClick r:id="rId7"/>
              </a:rPr>
              <a:t>http://www.marketing91.com/societal-marketing-concept/</a:t>
            </a:r>
            <a:endParaRPr lang="en-US" dirty="0"/>
          </a:p>
        </p:txBody>
      </p:sp>
    </p:spTree>
    <p:extLst>
      <p:ext uri="{BB962C8B-B14F-4D97-AF65-F5344CB8AC3E}">
        <p14:creationId xmlns:p14="http://schemas.microsoft.com/office/powerpoint/2010/main" val="14164321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Shape 45"/>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Definition</a:t>
            </a:r>
          </a:p>
        </p:txBody>
      </p:sp>
      <p:sp>
        <p:nvSpPr>
          <p:cNvPr id="46" name="Shape 46"/>
          <p:cNvSpPr txBox="1">
            <a:spLocks noGrp="1"/>
          </p:cNvSpPr>
          <p:nvPr>
            <p:ph type="body" idx="1"/>
          </p:nvPr>
        </p:nvSpPr>
        <p:spPr>
          <a:prstGeom prst="rect">
            <a:avLst/>
          </a:prstGeom>
        </p:spPr>
        <p:txBody>
          <a:bodyPr lIns="91425" tIns="91425" rIns="91425" bIns="91425" anchor="t" anchorCtr="0">
            <a:noAutofit/>
          </a:bodyPr>
          <a:lstStyle/>
          <a:p>
            <a:pPr algn="ctr">
              <a:buNone/>
            </a:pPr>
            <a:r>
              <a:rPr lang="en"/>
              <a:t>Societal marketing is used by companies that contribute to social well-being and the health of their community. When it is used, an organization builds their campaigns around the good that they do for the world: environmental or humanitarian. </a:t>
            </a:r>
          </a:p>
        </p:txBody>
      </p:sp>
      <p:sp>
        <p:nvSpPr>
          <p:cNvPr id="47" name="Shape 47"/>
          <p:cNvSpPr/>
          <p:nvPr/>
        </p:nvSpPr>
        <p:spPr>
          <a:xfrm>
            <a:off x="3170836" y="3810000"/>
            <a:ext cx="2802323" cy="2100951"/>
          </a:xfrm>
          <a:prstGeom prst="rect">
            <a:avLst/>
          </a:prstGeom>
          <a:blipFill>
            <a:blip r:embed="rId3"/>
            <a:stretch>
              <a:fillRect/>
            </a:stretch>
          </a:blipFill>
        </p:spPr>
      </p:sp>
      <p:sp>
        <p:nvSpPr>
          <p:cNvPr id="48" name="Shape 48"/>
          <p:cNvSpPr txBox="1"/>
          <p:nvPr/>
        </p:nvSpPr>
        <p:spPr>
          <a:xfrm>
            <a:off x="0" y="6019800"/>
            <a:ext cx="9144000" cy="290099"/>
          </a:xfrm>
          <a:prstGeom prst="rect">
            <a:avLst/>
          </a:prstGeom>
          <a:noFill/>
        </p:spPr>
        <p:txBody>
          <a:bodyPr lIns="91425" tIns="91425" rIns="91425" bIns="91425" anchor="t" anchorCtr="0">
            <a:noAutofit/>
          </a:bodyPr>
          <a:lstStyle/>
          <a:p>
            <a:pPr algn="ctr">
              <a:buNone/>
            </a:pPr>
            <a:r>
              <a:rPr lang="en" sz="800" u="sng" dirty="0">
                <a:solidFill>
                  <a:schemeClr val="hlink"/>
                </a:solidFill>
                <a:hlinkClick r:id="rId4"/>
              </a:rPr>
              <a:t>http://3.bp.blogspot.com/-EZOq7XmwoyQ/Tl02NJlmWFI/AAAAAAAABFY/SXi6WKstqtg/s1600/Water+drops+on+leaf+001.jpg</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 calcmode="lin" valueType="num">
                                      <p:cBhvr additive="base">
                                        <p:cTn id="7" dur="1000"/>
                                        <p:tgtEl>
                                          <p:spTgt spid="46">
                                            <p:txEl>
                                              <p:pRg st="0" end="0"/>
                                            </p:txEl>
                                          </p:spTgt>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childTnLst>
                                </p:cTn>
                              </p:par>
                              <p:par>
                                <p:cTn id="11" presetID="10"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Shape 53"/>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Purpose</a:t>
            </a:r>
          </a:p>
        </p:txBody>
      </p:sp>
      <p:sp>
        <p:nvSpPr>
          <p:cNvPr id="54" name="Shape 54"/>
          <p:cNvSpPr txBox="1">
            <a:spLocks noGrp="1"/>
          </p:cNvSpPr>
          <p:nvPr>
            <p:ph type="body" idx="1"/>
          </p:nvPr>
        </p:nvSpPr>
        <p:spPr>
          <a:xfrm>
            <a:off x="428550" y="1423160"/>
            <a:ext cx="8286600" cy="4967700"/>
          </a:xfrm>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dirty="0"/>
              <a:t>To make consumers feel better about buying your product</a:t>
            </a:r>
          </a:p>
          <a:p>
            <a:pPr marL="457200" lvl="0" indent="-419100" rtl="0">
              <a:buClr>
                <a:schemeClr val="dk1"/>
              </a:buClr>
              <a:buSzPct val="166666"/>
              <a:buFont typeface="Arial"/>
              <a:buChar char="•"/>
            </a:pPr>
            <a:r>
              <a:rPr lang="en" dirty="0"/>
              <a:t>To contribute to global well-being</a:t>
            </a:r>
          </a:p>
        </p:txBody>
      </p:sp>
      <p:sp>
        <p:nvSpPr>
          <p:cNvPr id="55" name="Shape 55"/>
          <p:cNvSpPr/>
          <p:nvPr/>
        </p:nvSpPr>
        <p:spPr>
          <a:xfrm>
            <a:off x="3025295" y="2971800"/>
            <a:ext cx="3093109" cy="2962600"/>
          </a:xfrm>
          <a:prstGeom prst="rect">
            <a:avLst/>
          </a:prstGeom>
          <a:blipFill>
            <a:blip r:embed="rId3"/>
            <a:stretch>
              <a:fillRect/>
            </a:stretch>
          </a:blipFill>
        </p:spPr>
      </p:sp>
      <p:sp>
        <p:nvSpPr>
          <p:cNvPr id="56" name="Shape 56"/>
          <p:cNvSpPr txBox="1"/>
          <p:nvPr/>
        </p:nvSpPr>
        <p:spPr>
          <a:xfrm>
            <a:off x="6658" y="5958814"/>
            <a:ext cx="9144000" cy="323099"/>
          </a:xfrm>
          <a:prstGeom prst="rect">
            <a:avLst/>
          </a:prstGeom>
          <a:noFill/>
        </p:spPr>
        <p:txBody>
          <a:bodyPr lIns="91425" tIns="91425" rIns="91425" bIns="91425" anchor="t" anchorCtr="0">
            <a:noAutofit/>
          </a:bodyPr>
          <a:lstStyle/>
          <a:p>
            <a:pPr algn="ctr">
              <a:buNone/>
            </a:pPr>
            <a:r>
              <a:rPr lang="en" sz="800" u="sng" dirty="0">
                <a:solidFill>
                  <a:schemeClr val="hlink"/>
                </a:solidFill>
                <a:hlinkClick r:id="rId4"/>
              </a:rPr>
              <a:t>http://www.tallahasseegrapevine.com/file/sns_uploads/847/images/grocery-store-checkout-customer.jpg</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4">
                                            <p:txEl>
                                              <p:pRg st="0" end="0"/>
                                            </p:txEl>
                                          </p:spTgt>
                                        </p:tgtEl>
                                        <p:attrNameLst>
                                          <p:attrName>style.visibility</p:attrName>
                                        </p:attrNameLst>
                                      </p:cBhvr>
                                      <p:to>
                                        <p:strVal val="visible"/>
                                      </p:to>
                                    </p:set>
                                    <p:anim calcmode="lin" valueType="num">
                                      <p:cBhvr additive="base">
                                        <p:cTn id="7" dur="1000"/>
                                        <p:tgtEl>
                                          <p:spTgt spid="54">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4">
                                            <p:txEl>
                                              <p:pRg st="1" end="1"/>
                                            </p:txEl>
                                          </p:spTgt>
                                        </p:tgtEl>
                                        <p:attrNameLst>
                                          <p:attrName>style.visibility</p:attrName>
                                        </p:attrNameLst>
                                      </p:cBhvr>
                                      <p:to>
                                        <p:strVal val="visible"/>
                                      </p:to>
                                    </p:set>
                                    <p:anim calcmode="lin" valueType="num">
                                      <p:cBhvr additive="base">
                                        <p:cTn id="12" dur="1000"/>
                                        <p:tgtEl>
                                          <p:spTgt spid="54">
                                            <p:txEl>
                                              <p:pRg st="1" end="1"/>
                                            </p:txEl>
                                          </p:spTgt>
                                        </p:tgtEl>
                                        <p:attrNameLst>
                                          <p:attrName>ppt_x</p:attrName>
                                        </p:attrNameLst>
                                      </p:cBhvr>
                                      <p:tavLst>
                                        <p:tav tm="0">
                                          <p:val>
                                            <p:strVal val="#ppt_x-1"/>
                                          </p:val>
                                        </p:tav>
                                        <p:tav tm="100000">
                                          <p:val>
                                            <p:strVal val="#ppt_x"/>
                                          </p:val>
                                        </p:tav>
                                      </p:tavLst>
                                    </p:anim>
                                  </p:childTnLst>
                                </p:cTn>
                              </p:par>
                              <p:par>
                                <p:cTn id="13" presetID="10" presetClass="entr" presetSubtype="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1000"/>
                                        <p:tgtEl>
                                          <p:spTgt spid="55"/>
                                        </p:tgtEl>
                                      </p:cBhvr>
                                    </p:animEffect>
                                  </p:childTnLst>
                                </p:cTn>
                              </p:par>
                              <p:par>
                                <p:cTn id="16" presetID="10" presetClass="entr" presetSubtype="0"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Purpose Continued</a:t>
            </a:r>
          </a:p>
        </p:txBody>
      </p:sp>
      <p:sp>
        <p:nvSpPr>
          <p:cNvPr id="62" name="Shape 62"/>
          <p:cNvSpPr txBox="1">
            <a:spLocks noGrp="1"/>
          </p:cNvSpPr>
          <p:nvPr>
            <p:ph type="body" idx="1"/>
          </p:nvPr>
        </p:nvSpPr>
        <p:spPr>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a:t>To reduce your company's ecological footprint and impact on global warming</a:t>
            </a:r>
          </a:p>
          <a:p>
            <a:pPr marL="457200" lvl="0" indent="-419100" rtl="0">
              <a:buClr>
                <a:schemeClr val="dk1"/>
              </a:buClr>
              <a:buSzPct val="166666"/>
              <a:buFont typeface="Arial"/>
              <a:buChar char="•"/>
            </a:pPr>
            <a:r>
              <a:rPr lang="en"/>
              <a:t>To give back to the community</a:t>
            </a:r>
          </a:p>
          <a:p>
            <a:pPr marL="457200" lvl="0" indent="-419100">
              <a:buClr>
                <a:schemeClr val="dk1"/>
              </a:buClr>
              <a:buSzPct val="166666"/>
              <a:buFont typeface="Arial"/>
              <a:buChar char="•"/>
            </a:pPr>
            <a:r>
              <a:rPr lang="en"/>
              <a:t>To give a clear direction to your marketing strategy</a:t>
            </a:r>
          </a:p>
        </p:txBody>
      </p:sp>
      <p:sp>
        <p:nvSpPr>
          <p:cNvPr id="63" name="Shape 63"/>
          <p:cNvSpPr/>
          <p:nvPr/>
        </p:nvSpPr>
        <p:spPr>
          <a:xfrm>
            <a:off x="2451175" y="3733800"/>
            <a:ext cx="4241650" cy="2375800"/>
          </a:xfrm>
          <a:prstGeom prst="rect">
            <a:avLst/>
          </a:prstGeom>
          <a:blipFill>
            <a:blip r:embed="rId3"/>
            <a:stretch>
              <a:fillRect/>
            </a:stretch>
          </a:blipFill>
        </p:spPr>
      </p:sp>
      <p:sp>
        <p:nvSpPr>
          <p:cNvPr id="64" name="Shape 64"/>
          <p:cNvSpPr txBox="1"/>
          <p:nvPr/>
        </p:nvSpPr>
        <p:spPr>
          <a:xfrm>
            <a:off x="0" y="6109600"/>
            <a:ext cx="9144000" cy="300599"/>
          </a:xfrm>
          <a:prstGeom prst="rect">
            <a:avLst/>
          </a:prstGeom>
          <a:noFill/>
        </p:spPr>
        <p:txBody>
          <a:bodyPr lIns="91425" tIns="91425" rIns="91425" bIns="91425" anchor="t" anchorCtr="0">
            <a:noAutofit/>
          </a:bodyPr>
          <a:lstStyle/>
          <a:p>
            <a:pPr algn="ctr">
              <a:buNone/>
            </a:pPr>
            <a:r>
              <a:rPr lang="en" sz="800" u="sng" dirty="0">
                <a:solidFill>
                  <a:schemeClr val="hlink"/>
                </a:solidFill>
                <a:hlinkClick r:id="rId4"/>
              </a:rPr>
              <a:t>http://ak9.picdn.net/shutterstock/videos/2729375/preview/stock-footage-caucasian-female-lecturer-and-young-university-students-e-learning-online-education-system.jpg</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 calcmode="lin" valueType="num">
                                      <p:cBhvr additive="base">
                                        <p:cTn id="7" dur="1000"/>
                                        <p:tgtEl>
                                          <p:spTgt spid="62">
                                            <p:txEl>
                                              <p:pRg st="0" end="0"/>
                                            </p:txEl>
                                          </p:spTgt>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1000"/>
                                        <p:tgtEl>
                                          <p:spTgt spid="63"/>
                                        </p:tgtEl>
                                      </p:cBhvr>
                                    </p:animEffect>
                                  </p:childTnLst>
                                </p:cTn>
                              </p:par>
                              <p:par>
                                <p:cTn id="11" presetID="10" presetClass="entr" presetSubtype="0"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1000"/>
                                        <p:tgtEl>
                                          <p:spTgt spid="6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62">
                                            <p:txEl>
                                              <p:pRg st="1" end="1"/>
                                            </p:txEl>
                                          </p:spTgt>
                                        </p:tgtEl>
                                        <p:attrNameLst>
                                          <p:attrName>style.visibility</p:attrName>
                                        </p:attrNameLst>
                                      </p:cBhvr>
                                      <p:to>
                                        <p:strVal val="visible"/>
                                      </p:to>
                                    </p:set>
                                    <p:anim calcmode="lin" valueType="num">
                                      <p:cBhvr additive="base">
                                        <p:cTn id="18" dur="1000"/>
                                        <p:tgtEl>
                                          <p:spTgt spid="62">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62">
                                            <p:txEl>
                                              <p:pRg st="2" end="2"/>
                                            </p:txEl>
                                          </p:spTgt>
                                        </p:tgtEl>
                                        <p:attrNameLst>
                                          <p:attrName>style.visibility</p:attrName>
                                        </p:attrNameLst>
                                      </p:cBhvr>
                                      <p:to>
                                        <p:strVal val="visible"/>
                                      </p:to>
                                    </p:set>
                                    <p:anim calcmode="lin" valueType="num">
                                      <p:cBhvr additive="base">
                                        <p:cTn id="23" dur="1000"/>
                                        <p:tgtEl>
                                          <p:spTgt spid="62">
                                            <p:txEl>
                                              <p:pRg st="2" end="2"/>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Background</a:t>
            </a:r>
          </a:p>
        </p:txBody>
      </p:sp>
      <p:sp>
        <p:nvSpPr>
          <p:cNvPr id="70" name="Shape 70"/>
          <p:cNvSpPr txBox="1">
            <a:spLocks noGrp="1"/>
          </p:cNvSpPr>
          <p:nvPr>
            <p:ph type="body" idx="1"/>
          </p:nvPr>
        </p:nvSpPr>
        <p:spPr>
          <a:xfrm>
            <a:off x="457200" y="1600200"/>
            <a:ext cx="4164899" cy="4967700"/>
          </a:xfrm>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a:t>Introduced in 1972 by Philip Koetler</a:t>
            </a:r>
          </a:p>
          <a:p>
            <a:pPr marL="457200" lvl="0" indent="-419100" rtl="0">
              <a:buClr>
                <a:schemeClr val="dk1"/>
              </a:buClr>
              <a:buSzPct val="166666"/>
              <a:buFont typeface="Arial"/>
              <a:buChar char="•"/>
            </a:pPr>
            <a:r>
              <a:rPr lang="en"/>
              <a:t>Countered the consumerist mindset of the time</a:t>
            </a:r>
          </a:p>
          <a:p>
            <a:pPr marL="457200" lvl="0" indent="-419100">
              <a:buClr>
                <a:schemeClr val="dk1"/>
              </a:buClr>
              <a:buSzPct val="166666"/>
              <a:buFont typeface="Arial"/>
              <a:buChar char="•"/>
            </a:pPr>
            <a:r>
              <a:rPr lang="en"/>
              <a:t>Intended as a long-term solution not a short-term one</a:t>
            </a:r>
          </a:p>
        </p:txBody>
      </p:sp>
      <p:sp>
        <p:nvSpPr>
          <p:cNvPr id="71" name="Shape 71"/>
          <p:cNvSpPr/>
          <p:nvPr/>
        </p:nvSpPr>
        <p:spPr>
          <a:xfrm>
            <a:off x="5419775" y="2021100"/>
            <a:ext cx="2500100" cy="3040450"/>
          </a:xfrm>
          <a:prstGeom prst="rect">
            <a:avLst/>
          </a:prstGeom>
          <a:blipFill>
            <a:blip r:embed="rId3"/>
            <a:stretch>
              <a:fillRect/>
            </a:stretch>
          </a:blipFill>
        </p:spPr>
      </p:sp>
      <p:sp>
        <p:nvSpPr>
          <p:cNvPr id="72" name="Shape 72"/>
          <p:cNvSpPr txBox="1"/>
          <p:nvPr/>
        </p:nvSpPr>
        <p:spPr>
          <a:xfrm>
            <a:off x="5419875" y="5061550"/>
            <a:ext cx="2500200" cy="457200"/>
          </a:xfrm>
          <a:prstGeom prst="rect">
            <a:avLst/>
          </a:prstGeom>
          <a:noFill/>
        </p:spPr>
        <p:txBody>
          <a:bodyPr lIns="91425" tIns="91425" rIns="91425" bIns="91425" anchor="t" anchorCtr="0">
            <a:noAutofit/>
          </a:bodyPr>
          <a:lstStyle/>
          <a:p>
            <a:pPr algn="ctr">
              <a:buNone/>
            </a:pPr>
            <a:r>
              <a:rPr lang="en" sz="1800">
                <a:latin typeface="Georgia"/>
                <a:ea typeface="Georgia"/>
                <a:cs typeface="Georgia"/>
                <a:sym typeface="Georgia"/>
              </a:rPr>
              <a:t>Philip Koetler</a:t>
            </a:r>
          </a:p>
        </p:txBody>
      </p:sp>
      <p:sp>
        <p:nvSpPr>
          <p:cNvPr id="73" name="Shape 73"/>
          <p:cNvSpPr txBox="1"/>
          <p:nvPr/>
        </p:nvSpPr>
        <p:spPr>
          <a:xfrm>
            <a:off x="4378125" y="5518750"/>
            <a:ext cx="4583699" cy="457200"/>
          </a:xfrm>
          <a:prstGeom prst="rect">
            <a:avLst/>
          </a:prstGeom>
          <a:noFill/>
        </p:spPr>
        <p:txBody>
          <a:bodyPr lIns="91425" tIns="91425" rIns="91425" bIns="91425" anchor="t" anchorCtr="0">
            <a:noAutofit/>
          </a:bodyPr>
          <a:lstStyle/>
          <a:p>
            <a:pPr algn="ctr">
              <a:buNone/>
            </a:pPr>
            <a:r>
              <a:rPr lang="en" sz="800" dirty="0"/>
              <a:t>http://www.kellogg.northwestern.edu/~/media/242C199DF14D4178A6FDF6AE0D6F0769.ashx</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0">
                                            <p:txEl>
                                              <p:pRg st="0" end="0"/>
                                            </p:txEl>
                                          </p:spTgt>
                                        </p:tgtEl>
                                        <p:attrNameLst>
                                          <p:attrName>style.visibility</p:attrName>
                                        </p:attrNameLst>
                                      </p:cBhvr>
                                      <p:to>
                                        <p:strVal val="visible"/>
                                      </p:to>
                                    </p:set>
                                    <p:anim calcmode="lin" valueType="num">
                                      <p:cBhvr additive="base">
                                        <p:cTn id="7" dur="1000"/>
                                        <p:tgtEl>
                                          <p:spTgt spid="70">
                                            <p:txEl>
                                              <p:pRg st="0" end="0"/>
                                            </p:txEl>
                                          </p:spTgt>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1000"/>
                                        <p:tgtEl>
                                          <p:spTgt spid="7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70">
                                            <p:txEl>
                                              <p:pRg st="1" end="1"/>
                                            </p:txEl>
                                          </p:spTgt>
                                        </p:tgtEl>
                                        <p:attrNameLst>
                                          <p:attrName>style.visibility</p:attrName>
                                        </p:attrNameLst>
                                      </p:cBhvr>
                                      <p:to>
                                        <p:strVal val="visible"/>
                                      </p:to>
                                    </p:set>
                                    <p:anim calcmode="lin" valueType="num">
                                      <p:cBhvr additive="base">
                                        <p:cTn id="15" dur="1000"/>
                                        <p:tgtEl>
                                          <p:spTgt spid="70">
                                            <p:txEl>
                                              <p:pRg st="1" end="1"/>
                                            </p:txEl>
                                          </p:spTgt>
                                        </p:tgtEl>
                                        <p:attrNameLst>
                                          <p:attrName>ppt_x</p:attrName>
                                        </p:attrNameLst>
                                      </p:cBhvr>
                                      <p:tavLst>
                                        <p:tav tm="0">
                                          <p:val>
                                            <p:strVal val="#ppt_x-1"/>
                                          </p:val>
                                        </p:tav>
                                        <p:tav tm="100000">
                                          <p:val>
                                            <p:strVal val="#ppt_x"/>
                                          </p:val>
                                        </p:tav>
                                      </p:tavLst>
                                    </p:anim>
                                  </p:childTnLst>
                                </p:cTn>
                              </p:par>
                              <p:par>
                                <p:cTn id="16" presetID="10" presetClass="entr" presetSubtype="0"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1000"/>
                                        <p:tgtEl>
                                          <p:spTgt spid="71"/>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70">
                                            <p:txEl>
                                              <p:pRg st="2" end="2"/>
                                            </p:txEl>
                                          </p:spTgt>
                                        </p:tgtEl>
                                        <p:attrNameLst>
                                          <p:attrName>style.visibility</p:attrName>
                                        </p:attrNameLst>
                                      </p:cBhvr>
                                      <p:to>
                                        <p:strVal val="visible"/>
                                      </p:to>
                                    </p:set>
                                    <p:anim calcmode="lin" valueType="num">
                                      <p:cBhvr additive="base">
                                        <p:cTn id="23" dur="1000"/>
                                        <p:tgtEl>
                                          <p:spTgt spid="70">
                                            <p:txEl>
                                              <p:pRg st="2" end="2"/>
                                            </p:txEl>
                                          </p:spTgt>
                                        </p:tgtEl>
                                        <p:attrNameLst>
                                          <p:attrName>ppt_x</p:attrName>
                                        </p:attrNameLst>
                                      </p:cBhvr>
                                      <p:tavLst>
                                        <p:tav tm="0">
                                          <p:val>
                                            <p:strVal val="#ppt_x-1"/>
                                          </p:val>
                                        </p:tav>
                                        <p:tav tm="100000">
                                          <p:val>
                                            <p:strVal val="#ppt_x"/>
                                          </p:val>
                                        </p:tav>
                                      </p:tavLst>
                                    </p:anim>
                                  </p:childTnLst>
                                </p:cTn>
                              </p:par>
                              <p:par>
                                <p:cTn id="24" presetID="10" presetClass="entr" presetSubtype="0"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Example: Dove</a:t>
            </a:r>
          </a:p>
        </p:txBody>
      </p:sp>
      <p:sp>
        <p:nvSpPr>
          <p:cNvPr id="79" name="Shape 79"/>
          <p:cNvSpPr txBox="1">
            <a:spLocks noGrp="1"/>
          </p:cNvSpPr>
          <p:nvPr>
            <p:ph type="body" idx="1"/>
          </p:nvPr>
        </p:nvSpPr>
        <p:spPr>
          <a:prstGeom prst="rect">
            <a:avLst/>
          </a:prstGeom>
        </p:spPr>
        <p:txBody>
          <a:bodyPr lIns="91425" tIns="91425" rIns="91425" bIns="91425" anchor="t" anchorCtr="0">
            <a:noAutofit/>
          </a:bodyPr>
          <a:lstStyle/>
          <a:p>
            <a:pPr marL="457200" lvl="0" indent="-419100" rtl="0">
              <a:buClr>
                <a:schemeClr val="dk1"/>
              </a:buClr>
              <a:buSzPct val="166666"/>
              <a:buFont typeface="Arial"/>
              <a:buChar char="•"/>
            </a:pPr>
            <a:r>
              <a:rPr lang="en" sz="2400" dirty="0"/>
              <a:t>Dove has been an advocate for self esteem since it started its Self Esteem Fund in 2006</a:t>
            </a:r>
          </a:p>
          <a:p>
            <a:pPr marL="457200" lvl="0" indent="-419100" rtl="0">
              <a:buClr>
                <a:schemeClr val="dk1"/>
              </a:buClr>
              <a:buSzPct val="166666"/>
              <a:buFont typeface="Arial"/>
              <a:buChar char="•"/>
            </a:pPr>
            <a:r>
              <a:rPr lang="en" sz="2400" dirty="0"/>
              <a:t>They have created many campaigns and short films around this cause</a:t>
            </a:r>
          </a:p>
          <a:p>
            <a:pPr marL="457200" lvl="0" indent="-419100" rtl="0">
              <a:buClr>
                <a:schemeClr val="dk1"/>
              </a:buClr>
              <a:buSzPct val="166666"/>
              <a:buFont typeface="Arial"/>
              <a:buChar char="•"/>
            </a:pPr>
            <a:r>
              <a:rPr lang="en" sz="2400" dirty="0"/>
              <a:t>Dove is partnered with </a:t>
            </a:r>
            <a:r>
              <a:rPr lang="en" sz="2400" dirty="0">
                <a:solidFill>
                  <a:srgbClr val="333333"/>
                </a:solidFill>
              </a:rPr>
              <a:t>The National Eating Disorder Information Centre, Because I Am A Girl, and Anorexia and Bulimia Quebec</a:t>
            </a:r>
          </a:p>
          <a:p>
            <a:pPr marL="457200" lvl="0" indent="-419100">
              <a:buClr>
                <a:schemeClr val="dk1"/>
              </a:buClr>
              <a:buSzPct val="166666"/>
              <a:buFont typeface="Arial"/>
              <a:buChar char="•"/>
            </a:pPr>
            <a:r>
              <a:rPr lang="en" sz="2400" dirty="0"/>
              <a:t>Their website holds a lot of self esteem resources and information</a:t>
            </a:r>
          </a:p>
        </p:txBody>
      </p:sp>
      <p:sp>
        <p:nvSpPr>
          <p:cNvPr id="80" name="Shape 80"/>
          <p:cNvSpPr/>
          <p:nvPr/>
        </p:nvSpPr>
        <p:spPr>
          <a:xfrm>
            <a:off x="4572000" y="4800600"/>
            <a:ext cx="1695450" cy="1314450"/>
          </a:xfrm>
          <a:prstGeom prst="rect">
            <a:avLst/>
          </a:prstGeom>
          <a:blipFill>
            <a:blip r:embed="rId3"/>
            <a:stretch>
              <a:fillRect/>
            </a:stretch>
          </a:blipFill>
        </p:spPr>
      </p:sp>
      <p:sp>
        <p:nvSpPr>
          <p:cNvPr id="81" name="Shape 81"/>
          <p:cNvSpPr txBox="1"/>
          <p:nvPr/>
        </p:nvSpPr>
        <p:spPr>
          <a:xfrm>
            <a:off x="3886200" y="6019800"/>
            <a:ext cx="3406799" cy="439500"/>
          </a:xfrm>
          <a:prstGeom prst="rect">
            <a:avLst/>
          </a:prstGeom>
        </p:spPr>
        <p:txBody>
          <a:bodyPr lIns="91425" tIns="91425" rIns="91425" bIns="91425" anchor="ctr" anchorCtr="0">
            <a:noAutofit/>
          </a:bodyPr>
          <a:lstStyle/>
          <a:p>
            <a:pPr lvl="0" algn="ctr" rtl="0">
              <a:buNone/>
            </a:pPr>
            <a:r>
              <a:rPr lang="en" sz="800" dirty="0"/>
              <a:t>http://www.dove.ca/en/TD/Images/dove_movement233-49558.jpg</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9">
                                            <p:txEl>
                                              <p:pRg st="0" end="0"/>
                                            </p:txEl>
                                          </p:spTgt>
                                        </p:tgtEl>
                                        <p:attrNameLst>
                                          <p:attrName>style.visibility</p:attrName>
                                        </p:attrNameLst>
                                      </p:cBhvr>
                                      <p:to>
                                        <p:strVal val="visible"/>
                                      </p:to>
                                    </p:set>
                                    <p:anim calcmode="lin" valueType="num">
                                      <p:cBhvr additive="base">
                                        <p:cTn id="7" dur="1000"/>
                                        <p:tgtEl>
                                          <p:spTgt spid="79">
                                            <p:txEl>
                                              <p:pRg st="0" end="0"/>
                                            </p:txEl>
                                          </p:spTgt>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1000"/>
                                        <p:tgtEl>
                                          <p:spTgt spid="80"/>
                                        </p:tgtEl>
                                      </p:cBhvr>
                                    </p:animEffect>
                                  </p:childTnLst>
                                </p:cTn>
                              </p:par>
                              <p:par>
                                <p:cTn id="11" presetID="10"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1000"/>
                                        <p:tgtEl>
                                          <p:spTgt spid="8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79">
                                            <p:txEl>
                                              <p:pRg st="1" end="1"/>
                                            </p:txEl>
                                          </p:spTgt>
                                        </p:tgtEl>
                                        <p:attrNameLst>
                                          <p:attrName>style.visibility</p:attrName>
                                        </p:attrNameLst>
                                      </p:cBhvr>
                                      <p:to>
                                        <p:strVal val="visible"/>
                                      </p:to>
                                    </p:set>
                                    <p:anim calcmode="lin" valueType="num">
                                      <p:cBhvr additive="base">
                                        <p:cTn id="18" dur="1000"/>
                                        <p:tgtEl>
                                          <p:spTgt spid="79">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79">
                                            <p:txEl>
                                              <p:pRg st="2" end="2"/>
                                            </p:txEl>
                                          </p:spTgt>
                                        </p:tgtEl>
                                        <p:attrNameLst>
                                          <p:attrName>style.visibility</p:attrName>
                                        </p:attrNameLst>
                                      </p:cBhvr>
                                      <p:to>
                                        <p:strVal val="visible"/>
                                      </p:to>
                                    </p:set>
                                    <p:anim calcmode="lin" valueType="num">
                                      <p:cBhvr additive="base">
                                        <p:cTn id="23" dur="1000"/>
                                        <p:tgtEl>
                                          <p:spTgt spid="79">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79">
                                            <p:txEl>
                                              <p:pRg st="3" end="3"/>
                                            </p:txEl>
                                          </p:spTgt>
                                        </p:tgtEl>
                                        <p:attrNameLst>
                                          <p:attrName>style.visibility</p:attrName>
                                        </p:attrNameLst>
                                      </p:cBhvr>
                                      <p:to>
                                        <p:strVal val="visible"/>
                                      </p:to>
                                    </p:set>
                                    <p:anim calcmode="lin" valueType="num">
                                      <p:cBhvr additive="base">
                                        <p:cTn id="28" dur="1000"/>
                                        <p:tgtEl>
                                          <p:spTgt spid="79">
                                            <p:txEl>
                                              <p:pRg st="3" end="3"/>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Shape 86"/>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"Evolution"</a:t>
            </a:r>
          </a:p>
        </p:txBody>
      </p:sp>
      <p:sp>
        <p:nvSpPr>
          <p:cNvPr id="87" name="Shape 87"/>
          <p:cNvSpPr txBox="1">
            <a:spLocks noGrp="1"/>
          </p:cNvSpPr>
          <p:nvPr>
            <p:ph type="body" idx="1"/>
          </p:nvPr>
        </p:nvSpPr>
        <p:spPr>
          <a:xfrm>
            <a:off x="6768875" y="1417650"/>
            <a:ext cx="1917899" cy="555300"/>
          </a:xfrm>
          <a:prstGeom prst="rect">
            <a:avLst/>
          </a:prstGeom>
        </p:spPr>
        <p:txBody>
          <a:bodyPr lIns="91425" tIns="91425" rIns="91425" bIns="91425" anchor="t" anchorCtr="0">
            <a:noAutofit/>
          </a:bodyPr>
          <a:lstStyle/>
          <a:p>
            <a:pPr algn="r">
              <a:buNone/>
            </a:pPr>
            <a:r>
              <a:rPr lang="en" sz="1800"/>
              <a:t>Created by Dove</a:t>
            </a:r>
          </a:p>
        </p:txBody>
      </p:sp>
      <p:sp>
        <p:nvSpPr>
          <p:cNvPr id="89" name="Shape 89"/>
          <p:cNvSpPr txBox="1"/>
          <p:nvPr/>
        </p:nvSpPr>
        <p:spPr>
          <a:xfrm>
            <a:off x="152400" y="3290653"/>
            <a:ext cx="8839200" cy="662399"/>
          </a:xfrm>
          <a:prstGeom prst="rect">
            <a:avLst/>
          </a:prstGeom>
          <a:noFill/>
        </p:spPr>
        <p:txBody>
          <a:bodyPr lIns="91425" tIns="91425" rIns="91425" bIns="91425" anchor="t" anchorCtr="0">
            <a:noAutofit/>
          </a:bodyPr>
          <a:lstStyle/>
          <a:p>
            <a:pPr algn="ctr">
              <a:buNone/>
            </a:pPr>
            <a:r>
              <a:rPr lang="en" dirty="0">
                <a:latin typeface="Georgia"/>
                <a:ea typeface="Georgia"/>
                <a:cs typeface="Georgia"/>
                <a:sym typeface="Georgia"/>
              </a:rPr>
              <a:t>This video was produced by Dove as part of their self esteem campaign. It employs the societal marketing concept by supporting the social cause of body image issues and eating disorders, primarily in young girls.</a:t>
            </a:r>
          </a:p>
        </p:txBody>
      </p:sp>
      <p:sp>
        <p:nvSpPr>
          <p:cNvPr id="3" name="TextBox 2"/>
          <p:cNvSpPr txBox="1"/>
          <p:nvPr/>
        </p:nvSpPr>
        <p:spPr>
          <a:xfrm>
            <a:off x="152400" y="2438400"/>
            <a:ext cx="8839200" cy="307777"/>
          </a:xfrm>
          <a:prstGeom prst="rect">
            <a:avLst/>
          </a:prstGeom>
          <a:noFill/>
        </p:spPr>
        <p:txBody>
          <a:bodyPr wrap="square" rtlCol="0">
            <a:spAutoFit/>
          </a:bodyPr>
          <a:lstStyle/>
          <a:p>
            <a:pPr algn="ctr"/>
            <a:r>
              <a:rPr lang="en-US" dirty="0">
                <a:hlinkClick r:id="rId3"/>
              </a:rPr>
              <a:t>http://www.youtube.com/watch?v=iYhCn0jf46U</a:t>
            </a:r>
            <a:endParaRPr lang="en-US" dirty="0"/>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Example: The Body Shop</a:t>
            </a:r>
          </a:p>
        </p:txBody>
      </p:sp>
      <p:sp>
        <p:nvSpPr>
          <p:cNvPr id="95" name="Shape 95"/>
          <p:cNvSpPr txBox="1">
            <a:spLocks noGrp="1"/>
          </p:cNvSpPr>
          <p:nvPr>
            <p:ph type="body" idx="1"/>
          </p:nvPr>
        </p:nvSpPr>
        <p:spPr>
          <a:xfrm>
            <a:off x="457200" y="1600200"/>
            <a:ext cx="8222942" cy="4191000"/>
          </a:xfrm>
          <a:prstGeom prst="rect">
            <a:avLst/>
          </a:prstGeom>
          <a:solidFill>
            <a:schemeClr val="lt1"/>
          </a:solidFill>
          <a:ln>
            <a:noFill/>
          </a:ln>
        </p:spPr>
        <p:txBody>
          <a:bodyPr lIns="91425" tIns="91425" rIns="91425" bIns="91425" anchor="t" anchorCtr="0">
            <a:noAutofit/>
          </a:bodyPr>
          <a:lstStyle/>
          <a:p>
            <a:pPr marL="457200" lvl="0" indent="-419100">
              <a:buClr>
                <a:srgbClr val="000000"/>
              </a:buClr>
              <a:buSzPct val="166666"/>
              <a:buFont typeface="Arial"/>
              <a:buChar char="•"/>
            </a:pPr>
            <a:r>
              <a:rPr lang="en" dirty="0">
                <a:solidFill>
                  <a:srgbClr val="000000"/>
                </a:solidFill>
              </a:rPr>
              <a:t>The Body Shop supports a large variety of causes, as they say on their website: "Our values have always been at the heart of our business. In fact, they’re at the heart of everything we do."</a:t>
            </a:r>
          </a:p>
        </p:txBody>
      </p:sp>
      <p:sp>
        <p:nvSpPr>
          <p:cNvPr id="96" name="Shape 96"/>
          <p:cNvSpPr/>
          <p:nvPr/>
        </p:nvSpPr>
        <p:spPr>
          <a:xfrm>
            <a:off x="2283550" y="3429000"/>
            <a:ext cx="4529699" cy="2584325"/>
          </a:xfrm>
          <a:prstGeom prst="rect">
            <a:avLst/>
          </a:prstGeom>
          <a:blipFill>
            <a:blip r:embed="rId3"/>
            <a:stretch>
              <a:fillRect/>
            </a:stretch>
          </a:blipFill>
        </p:spPr>
      </p:sp>
      <p:sp>
        <p:nvSpPr>
          <p:cNvPr id="97" name="Shape 97"/>
          <p:cNvSpPr txBox="1"/>
          <p:nvPr/>
        </p:nvSpPr>
        <p:spPr>
          <a:xfrm>
            <a:off x="450542" y="6047260"/>
            <a:ext cx="8229600" cy="300899"/>
          </a:xfrm>
          <a:prstGeom prst="rect">
            <a:avLst/>
          </a:prstGeom>
          <a:noFill/>
          <a:ln>
            <a:noFill/>
          </a:ln>
        </p:spPr>
        <p:txBody>
          <a:bodyPr lIns="91425" tIns="91425" rIns="91425" bIns="91425" anchor="t" anchorCtr="0">
            <a:noAutofit/>
          </a:bodyPr>
          <a:lstStyle/>
          <a:p>
            <a:pPr algn="ctr">
              <a:buNone/>
            </a:pPr>
            <a:r>
              <a:rPr lang="en" sz="800" dirty="0"/>
              <a:t>http://loreal-dam-front-resources-corp-en-cdn.brainsonic.com/ressources/afile/2147-dd48b-picture_photo-the-body-shop-obeauty-with-hearto-campaign.html</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1000"/>
                                        <p:tgtEl>
                                          <p:spTgt spid="95"/>
                                        </p:tgtEl>
                                        <p:attrNameLst>
                                          <p:attrName>ppt_x</p:attrName>
                                        </p:attrNameLst>
                                      </p:cBhvr>
                                      <p:tavLst>
                                        <p:tav tm="0">
                                          <p:val>
                                            <p:strVal val="#ppt_x-1"/>
                                          </p:val>
                                        </p:tav>
                                        <p:tav tm="100000">
                                          <p:val>
                                            <p:strVal val="#ppt_x"/>
                                          </p:val>
                                        </p:tav>
                                      </p:tavLst>
                                    </p:anim>
                                  </p:childTnLst>
                                </p:cTn>
                              </p:par>
                              <p:par>
                                <p:cTn id="8" presetID="10" presetClass="entr" presetSubtype="0" fill="hold"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fade">
                                      <p:cBhvr>
                                        <p:cTn id="10" dur="1000"/>
                                        <p:tgtEl>
                                          <p:spTgt spid="96"/>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additive="base">
                                        <p:cTn id="13" dur="500" fill="hold"/>
                                        <p:tgtEl>
                                          <p:spTgt spid="97"/>
                                        </p:tgtEl>
                                        <p:attrNameLst>
                                          <p:attrName>ppt_x</p:attrName>
                                        </p:attrNameLst>
                                      </p:cBhvr>
                                      <p:tavLst>
                                        <p:tav tm="0">
                                          <p:val>
                                            <p:strVal val="#ppt_x"/>
                                          </p:val>
                                        </p:tav>
                                        <p:tav tm="100000">
                                          <p:val>
                                            <p:strVal val="#ppt_x"/>
                                          </p:val>
                                        </p:tav>
                                      </p:tavLst>
                                    </p:anim>
                                    <p:anim calcmode="lin" valueType="num">
                                      <p:cBhvr additive="base">
                                        <p:cTn id="14"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title"/>
          </p:nvPr>
        </p:nvSpPr>
        <p:spPr>
          <a:prstGeom prst="rect">
            <a:avLst/>
          </a:prstGeom>
        </p:spPr>
        <p:txBody>
          <a:bodyPr lIns="91425" tIns="91425" rIns="91425" bIns="91425" anchor="ctr" anchorCtr="0">
            <a:noAutofit/>
          </a:bodyPr>
          <a:lstStyle/>
          <a:p>
            <a:pPr algn="r">
              <a:buNone/>
            </a:pPr>
            <a:r>
              <a:rPr lang="en" dirty="0">
                <a:solidFill>
                  <a:schemeClr val="accent1">
                    <a:lumMod val="40000"/>
                    <a:lumOff val="60000"/>
                  </a:schemeClr>
                </a:solidFill>
                <a:latin typeface="AAMASTERMIND" pitchFamily="18" charset="0"/>
                <a:ea typeface="Syncopate"/>
                <a:cs typeface="Syncopate"/>
                <a:sym typeface="Syncopate"/>
              </a:rPr>
              <a:t>The Body Shop Continued</a:t>
            </a:r>
          </a:p>
        </p:txBody>
      </p:sp>
      <p:sp>
        <p:nvSpPr>
          <p:cNvPr id="103" name="Shape 103"/>
          <p:cNvSpPr txBox="1">
            <a:spLocks noGrp="1"/>
          </p:cNvSpPr>
          <p:nvPr>
            <p:ph type="body" idx="1"/>
          </p:nvPr>
        </p:nvSpPr>
        <p:spPr>
          <a:xfrm>
            <a:off x="228600" y="1524000"/>
            <a:ext cx="8534400" cy="4670975"/>
          </a:xfrm>
          <a:prstGeom prst="rect">
            <a:avLst/>
          </a:prstGeom>
        </p:spPr>
        <p:txBody>
          <a:bodyPr lIns="91425" tIns="91425" rIns="91425" bIns="91425" anchor="t" anchorCtr="0">
            <a:noAutofit/>
          </a:bodyPr>
          <a:lstStyle/>
          <a:p>
            <a:pPr lvl="0" rtl="0">
              <a:buNone/>
            </a:pPr>
            <a:r>
              <a:rPr lang="en" sz="2400" dirty="0"/>
              <a:t>Causes that The Body Shop supports:</a:t>
            </a:r>
          </a:p>
          <a:p>
            <a:pPr marL="457200" lvl="0" indent="-406400" rtl="0">
              <a:buClr>
                <a:schemeClr val="dk1"/>
              </a:buClr>
              <a:buSzPct val="166666"/>
              <a:buFont typeface="Arial"/>
              <a:buChar char="•"/>
            </a:pPr>
            <a:r>
              <a:rPr lang="en" sz="2400" dirty="0"/>
              <a:t>Against Animal Testing (They support Cruelty Free International)</a:t>
            </a:r>
          </a:p>
          <a:p>
            <a:pPr marL="457200" lvl="0" indent="-406400" rtl="0">
              <a:buClr>
                <a:schemeClr val="dk1"/>
              </a:buClr>
              <a:buSzPct val="166666"/>
              <a:buFont typeface="Arial"/>
              <a:buChar char="•"/>
            </a:pPr>
            <a:r>
              <a:rPr lang="en" sz="2400" dirty="0"/>
              <a:t>Community Fair Trade (Many of their ingredients are supplied by artisans in developing nations)</a:t>
            </a:r>
          </a:p>
          <a:p>
            <a:pPr marL="457200" lvl="0" indent="-406400" rtl="0">
              <a:buClr>
                <a:schemeClr val="dk1"/>
              </a:buClr>
              <a:buSzPct val="166666"/>
              <a:buFont typeface="Arial"/>
              <a:buChar char="•"/>
            </a:pPr>
            <a:r>
              <a:rPr lang="en" sz="2400" dirty="0"/>
              <a:t>Human Rights (They raise awareness about domestic violence and support the victims of it, raise awareness about HIV/AIDS, fund youth sexual health education programs, and created the Stop The Trafficking of Children and Young People campaign</a:t>
            </a:r>
          </a:p>
          <a:p>
            <a:endParaRPr lang="en" sz="2800"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3">
                                            <p:txEl>
                                              <p:pRg st="0" end="0"/>
                                            </p:txEl>
                                          </p:spTgt>
                                        </p:tgtEl>
                                        <p:attrNameLst>
                                          <p:attrName>style.visibility</p:attrName>
                                        </p:attrNameLst>
                                      </p:cBhvr>
                                      <p:to>
                                        <p:strVal val="visible"/>
                                      </p:to>
                                    </p:set>
                                    <p:anim calcmode="lin" valueType="num">
                                      <p:cBhvr additive="base">
                                        <p:cTn id="7" dur="1000"/>
                                        <p:tgtEl>
                                          <p:spTgt spid="103">
                                            <p:txEl>
                                              <p:pRg st="0" end="0"/>
                                            </p:txEl>
                                          </p:spTgt>
                                        </p:tgtEl>
                                        <p:attrNameLst>
                                          <p:attrName>ppt_x</p:attrName>
                                        </p:attrNameLst>
                                      </p:cBhvr>
                                      <p:tavLst>
                                        <p:tav tm="0">
                                          <p:val>
                                            <p:strVal val="#ppt_x-1"/>
                                          </p:val>
                                        </p:tav>
                                        <p:tav tm="100000">
                                          <p:val>
                                            <p:strVal val="#ppt_x"/>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3">
                                            <p:txEl>
                                              <p:pRg st="1" end="1"/>
                                            </p:txEl>
                                          </p:spTgt>
                                        </p:tgtEl>
                                        <p:attrNameLst>
                                          <p:attrName>style.visibility</p:attrName>
                                        </p:attrNameLst>
                                      </p:cBhvr>
                                      <p:to>
                                        <p:strVal val="visible"/>
                                      </p:to>
                                    </p:set>
                                    <p:anim calcmode="lin" valueType="num">
                                      <p:cBhvr additive="base">
                                        <p:cTn id="12" dur="1000"/>
                                        <p:tgtEl>
                                          <p:spTgt spid="103">
                                            <p:txEl>
                                              <p:pRg st="1" end="1"/>
                                            </p:txEl>
                                          </p:spTgt>
                                        </p:tgtEl>
                                        <p:attrNameLst>
                                          <p:attrName>ppt_x</p:attrName>
                                        </p:attrNameLst>
                                      </p:cBhvr>
                                      <p:tavLst>
                                        <p:tav tm="0">
                                          <p:val>
                                            <p:strVal val="#ppt_x-1"/>
                                          </p:val>
                                        </p:tav>
                                        <p:tav tm="100000">
                                          <p:val>
                                            <p:strVal val="#ppt_x"/>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3">
                                            <p:txEl>
                                              <p:pRg st="2" end="2"/>
                                            </p:txEl>
                                          </p:spTgt>
                                        </p:tgtEl>
                                        <p:attrNameLst>
                                          <p:attrName>style.visibility</p:attrName>
                                        </p:attrNameLst>
                                      </p:cBhvr>
                                      <p:to>
                                        <p:strVal val="visible"/>
                                      </p:to>
                                    </p:set>
                                    <p:anim calcmode="lin" valueType="num">
                                      <p:cBhvr additive="base">
                                        <p:cTn id="17" dur="1000"/>
                                        <p:tgtEl>
                                          <p:spTgt spid="103">
                                            <p:txEl>
                                              <p:pRg st="2" end="2"/>
                                            </p:txEl>
                                          </p:spTgt>
                                        </p:tgtEl>
                                        <p:attrNameLst>
                                          <p:attrName>ppt_x</p:attrName>
                                        </p:attrNameLst>
                                      </p:cBhvr>
                                      <p:tavLst>
                                        <p:tav tm="0">
                                          <p:val>
                                            <p:strVal val="#ppt_x-1"/>
                                          </p:val>
                                        </p:tav>
                                        <p:tav tm="100000">
                                          <p:val>
                                            <p:strVal val="#ppt_x"/>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03">
                                            <p:txEl>
                                              <p:pRg st="3" end="3"/>
                                            </p:txEl>
                                          </p:spTgt>
                                        </p:tgtEl>
                                        <p:attrNameLst>
                                          <p:attrName>style.visibility</p:attrName>
                                        </p:attrNameLst>
                                      </p:cBhvr>
                                      <p:to>
                                        <p:strVal val="visible"/>
                                      </p:to>
                                    </p:set>
                                    <p:anim calcmode="lin" valueType="num">
                                      <p:cBhvr additive="base">
                                        <p:cTn id="22" dur="1000"/>
                                        <p:tgtEl>
                                          <p:spTgt spid="103">
                                            <p:txEl>
                                              <p:pRg st="3" end="3"/>
                                            </p:txEl>
                                          </p:spTgt>
                                        </p:tgtEl>
                                        <p:attrNameLst>
                                          <p:attrName>ppt_x</p:attrName>
                                        </p:attrNameLst>
                                      </p:cBhvr>
                                      <p:tavLst>
                                        <p:tav tm="0">
                                          <p:val>
                                            <p:strVal val="#ppt_x-1"/>
                                          </p:val>
                                        </p:tav>
                                        <p:tav tm="100000">
                                          <p:val>
                                            <p:strVal val="#ppt_x"/>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03">
                                            <p:txEl>
                                              <p:pRg st="4" end="4"/>
                                            </p:txEl>
                                          </p:spTgt>
                                        </p:tgtEl>
                                        <p:attrNameLst>
                                          <p:attrName>style.visibility</p:attrName>
                                        </p:attrNameLst>
                                      </p:cBhvr>
                                      <p:to>
                                        <p:strVal val="visible"/>
                                      </p:to>
                                    </p:set>
                                    <p:anim calcmode="lin" valueType="num">
                                      <p:cBhvr additive="base">
                                        <p:cTn id="27" dur="1000"/>
                                        <p:tgtEl>
                                          <p:spTgt spid="103">
                                            <p:txEl>
                                              <p:pRg st="4" end="4"/>
                                            </p:txEl>
                                          </p:spTgt>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32</TotalTime>
  <Words>506</Words>
  <Application>Microsoft Office PowerPoint</Application>
  <PresentationFormat>On-screen Show (4:3)</PresentationFormat>
  <Paragraphs>53</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Civic</vt:lpstr>
      <vt:lpstr>Societal Marketing</vt:lpstr>
      <vt:lpstr>Definition</vt:lpstr>
      <vt:lpstr>Purpose</vt:lpstr>
      <vt:lpstr>Purpose Continued</vt:lpstr>
      <vt:lpstr>Background</vt:lpstr>
      <vt:lpstr>Example: Dove</vt:lpstr>
      <vt:lpstr>"Evolution"</vt:lpstr>
      <vt:lpstr>Example: The Body Shop</vt:lpstr>
      <vt:lpstr>The Body Shop Continued</vt:lpstr>
      <vt:lpstr>The Body Shop Continued (2)</vt:lpstr>
      <vt:lpstr>The Body Shop's Campaigns</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Societal Marketing</dc:title>
  <cp:lastModifiedBy>Brimacombe, Zoe</cp:lastModifiedBy>
  <cp:revision>4</cp:revision>
  <dcterms:modified xsi:type="dcterms:W3CDTF">2013-06-11T20:06:13Z</dcterms:modified>
</cp:coreProperties>
</file>